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8" r:id="rId5"/>
    <p:sldId id="263" r:id="rId6"/>
    <p:sldId id="271" r:id="rId7"/>
    <p:sldId id="264" r:id="rId8"/>
    <p:sldId id="265" r:id="rId9"/>
    <p:sldId id="270" r:id="rId10"/>
    <p:sldId id="269" r:id="rId11"/>
    <p:sldId id="261" r:id="rId12"/>
    <p:sldId id="262" r:id="rId13"/>
  </p:sldIdLst>
  <p:sldSz cx="9144000" cy="5149850"/>
  <p:notesSz cx="9872663" cy="6858000"/>
  <p:embeddedFontLst>
    <p:embeddedFont>
      <p:font typeface="Helvetica Neue Light" panose="020B0604020202020204" charset="0"/>
      <p:regular r:id="rId15"/>
      <p:bold r:id="rId16"/>
      <p:italic r:id="rId17"/>
      <p:boldItalic r:id="rId18"/>
    </p:embeddedFont>
    <p:embeddedFont>
      <p:font typeface="Roboto Mono" panose="00000009000000000000" pitchFamily="49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gapAjYlQK6JKDX9LV9jEkhIjbj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4278154" cy="34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592796" y="1"/>
            <a:ext cx="4278154" cy="34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30" cy="270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409"/>
            <a:ext cx="4278154" cy="34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154" cy="34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479520871_0_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22479520871_0_1142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g22479520871_0_1142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47aeff70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47aeff703_0_5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247aeff703_0_5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147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479520871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2713" y="514350"/>
            <a:ext cx="4567237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22479520871_0_1220:notes"/>
          <p:cNvSpPr txBox="1">
            <a:spLocks noGrp="1"/>
          </p:cNvSpPr>
          <p:nvPr>
            <p:ph type="body" idx="1"/>
          </p:nvPr>
        </p:nvSpPr>
        <p:spPr>
          <a:xfrm>
            <a:off x="987265" y="3257550"/>
            <a:ext cx="78981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479520871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54323" y="514350"/>
            <a:ext cx="87648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22479520871_0_1215:notes"/>
          <p:cNvSpPr txBox="1">
            <a:spLocks noGrp="1"/>
          </p:cNvSpPr>
          <p:nvPr>
            <p:ph type="body" idx="1"/>
          </p:nvPr>
        </p:nvSpPr>
        <p:spPr>
          <a:xfrm>
            <a:off x="987265" y="3257550"/>
            <a:ext cx="78981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479520871_0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2479520871_0_1120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g22479520871_0_1120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47aeff70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47aeff703_0_5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247aeff703_0_5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47aeff70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47aeff703_0_5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247aeff703_0_5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956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47aeff70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47aeff703_0_5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247aeff703_0_5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4817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47aeff70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47aeff703_0_5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247aeff703_0_5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337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47aeff70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47aeff703_0_5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247aeff703_0_5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3436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47aeff70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47aeff703_0_5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247aeff703_0_5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6960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47aeff70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47aeff703_0_5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247aeff703_0_5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259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2479520871_0_949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erre" type="obj">
  <p:cSld name="OBJEC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 amt="79000"/>
          </a:blip>
          <a:srcRect t="354" b="353"/>
          <a:stretch/>
        </p:blipFill>
        <p:spPr>
          <a:xfrm>
            <a:off x="3049" y="-9369"/>
            <a:ext cx="9140952" cy="514658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2"/>
          <p:cNvSpPr/>
          <p:nvPr/>
        </p:nvSpPr>
        <p:spPr>
          <a:xfrm>
            <a:off x="0" y="-320675"/>
            <a:ext cx="9144000" cy="5149850"/>
          </a:xfrm>
          <a:prstGeom prst="rect">
            <a:avLst/>
          </a:prstGeom>
          <a:gradFill>
            <a:gsLst>
              <a:gs pos="0">
                <a:srgbClr val="86D7D1">
                  <a:alpha val="37254"/>
                </a:srgbClr>
              </a:gs>
              <a:gs pos="27000">
                <a:srgbClr val="86D7D1">
                  <a:alpha val="37254"/>
                </a:srgbClr>
              </a:gs>
              <a:gs pos="99000">
                <a:srgbClr val="1CA8A7"/>
              </a:gs>
              <a:gs pos="100000">
                <a:srgbClr val="1CA8A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175125"/>
            <a:ext cx="9144000" cy="91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7200" y="4479925"/>
            <a:ext cx="877578" cy="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2"/>
          <p:cNvPicPr preferRelativeResize="0"/>
          <p:nvPr/>
        </p:nvPicPr>
        <p:blipFill rotWithShape="1">
          <a:blip r:embed="rId6">
            <a:alphaModFix/>
          </a:blip>
          <a:srcRect t="65417"/>
          <a:stretch/>
        </p:blipFill>
        <p:spPr>
          <a:xfrm>
            <a:off x="1295400" y="3358965"/>
            <a:ext cx="6418846" cy="81615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turquesa">
  <p:cSld name="separador turquesa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rgbClr val="6BAB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l="-4456" t="55307" r="-2480" b="-4468"/>
          <a:stretch/>
        </p:blipFill>
        <p:spPr>
          <a:xfrm>
            <a:off x="3657600" y="212725"/>
            <a:ext cx="18288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ocre">
  <p:cSld name="separador ocr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rgbClr val="E0DF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l="-4456" t="-6144" r="-2480" b="56983"/>
          <a:stretch/>
        </p:blipFill>
        <p:spPr>
          <a:xfrm>
            <a:off x="3657600" y="212725"/>
            <a:ext cx="18288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trada capítulo ocre">
  <p:cSld name="entrada capítulo ocr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rgbClr val="E0DF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2">
            <a:alphaModFix amt="7000"/>
          </a:blip>
          <a:srcRect r="8571"/>
          <a:stretch/>
        </p:blipFill>
        <p:spPr>
          <a:xfrm>
            <a:off x="6518965" y="0"/>
            <a:ext cx="2625036" cy="51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l="-4456" t="-6144" r="-2480" b="56983"/>
          <a:stretch/>
        </p:blipFill>
        <p:spPr>
          <a:xfrm>
            <a:off x="3657600" y="212725"/>
            <a:ext cx="18288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general turquesa">
  <p:cSld name="diapositiva general turquesa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rgbClr val="C3E7E6">
              <a:alpha val="435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3108389" y="4750970"/>
            <a:ext cx="6035611" cy="33855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0" y="4654742"/>
            <a:ext cx="5410200" cy="434783"/>
          </a:xfrm>
          <a:custGeom>
            <a:avLst/>
            <a:gdLst/>
            <a:ahLst/>
            <a:cxnLst/>
            <a:rect l="l" t="t" r="r" b="b"/>
            <a:pathLst>
              <a:path w="12192473" h="719209" extrusionOk="0">
                <a:moveTo>
                  <a:pt x="0" y="0"/>
                </a:moveTo>
                <a:lnTo>
                  <a:pt x="10991635" y="11017"/>
                </a:lnTo>
                <a:lnTo>
                  <a:pt x="12192473" y="719209"/>
                </a:lnTo>
                <a:lnTo>
                  <a:pt x="0" y="719209"/>
                </a:lnTo>
                <a:lnTo>
                  <a:pt x="0" y="0"/>
                </a:lnTo>
                <a:close/>
              </a:path>
            </a:pathLst>
          </a:custGeom>
          <a:solidFill>
            <a:srgbClr val="74B7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l="-4456" t="-6144" r="-2480" b="56983"/>
          <a:stretch/>
        </p:blipFill>
        <p:spPr>
          <a:xfrm>
            <a:off x="7162800" y="212725"/>
            <a:ext cx="18288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OBJECT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2479520871_0_943"/>
          <p:cNvSpPr txBox="1">
            <a:spLocks noGrp="1"/>
          </p:cNvSpPr>
          <p:nvPr>
            <p:ph type="title"/>
          </p:nvPr>
        </p:nvSpPr>
        <p:spPr>
          <a:xfrm>
            <a:off x="628650" y="274182"/>
            <a:ext cx="78867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g22479520871_0_943"/>
          <p:cNvSpPr txBox="1">
            <a:spLocks noGrp="1"/>
          </p:cNvSpPr>
          <p:nvPr>
            <p:ph type="body" idx="1"/>
          </p:nvPr>
        </p:nvSpPr>
        <p:spPr>
          <a:xfrm>
            <a:off x="628650" y="1370909"/>
            <a:ext cx="78867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g22479520871_0_943"/>
          <p:cNvSpPr txBox="1">
            <a:spLocks noGrp="1"/>
          </p:cNvSpPr>
          <p:nvPr>
            <p:ph type="dt" idx="10"/>
          </p:nvPr>
        </p:nvSpPr>
        <p:spPr>
          <a:xfrm>
            <a:off x="628650" y="4773148"/>
            <a:ext cx="2057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g22479520871_0_943"/>
          <p:cNvSpPr txBox="1">
            <a:spLocks noGrp="1"/>
          </p:cNvSpPr>
          <p:nvPr>
            <p:ph type="ftr" idx="11"/>
          </p:nvPr>
        </p:nvSpPr>
        <p:spPr>
          <a:xfrm>
            <a:off x="3028950" y="4773148"/>
            <a:ext cx="3086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g22479520871_0_943"/>
          <p:cNvSpPr txBox="1">
            <a:spLocks noGrp="1"/>
          </p:cNvSpPr>
          <p:nvPr>
            <p:ph type="sldNum" idx="12"/>
          </p:nvPr>
        </p:nvSpPr>
        <p:spPr>
          <a:xfrm>
            <a:off x="6457950" y="4773148"/>
            <a:ext cx="2057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22479520871_0_951"/>
          <p:cNvSpPr txBox="1">
            <a:spLocks noGrp="1"/>
          </p:cNvSpPr>
          <p:nvPr>
            <p:ph type="title"/>
          </p:nvPr>
        </p:nvSpPr>
        <p:spPr>
          <a:xfrm>
            <a:off x="666750" y="863077"/>
            <a:ext cx="7810500" cy="17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g22479520871_0_951"/>
          <p:cNvSpPr txBox="1">
            <a:spLocks noGrp="1"/>
          </p:cNvSpPr>
          <p:nvPr>
            <p:ph type="body" idx="1"/>
          </p:nvPr>
        </p:nvSpPr>
        <p:spPr>
          <a:xfrm>
            <a:off x="666750" y="2655987"/>
            <a:ext cx="78105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" name="Google Shape;22;g22479520871_0_951" descr="IDseq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6538" y="96895"/>
            <a:ext cx="815933" cy="26459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22479520871_0_951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2479520871_0_76"/>
          <p:cNvSpPr txBox="1">
            <a:spLocks noGrp="1"/>
          </p:cNvSpPr>
          <p:nvPr>
            <p:ph type="ctrTitle"/>
          </p:nvPr>
        </p:nvSpPr>
        <p:spPr>
          <a:xfrm>
            <a:off x="311708" y="745494"/>
            <a:ext cx="85206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g22479520871_0_76"/>
          <p:cNvSpPr txBox="1">
            <a:spLocks noGrp="1"/>
          </p:cNvSpPr>
          <p:nvPr>
            <p:ph type="subTitle" idx="1"/>
          </p:nvPr>
        </p:nvSpPr>
        <p:spPr>
          <a:xfrm>
            <a:off x="311700" y="2837624"/>
            <a:ext cx="8520600" cy="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g22479520871_0_76"/>
          <p:cNvSpPr txBox="1">
            <a:spLocks noGrp="1"/>
          </p:cNvSpPr>
          <p:nvPr>
            <p:ph type="sldNum" idx="12"/>
          </p:nvPr>
        </p:nvSpPr>
        <p:spPr>
          <a:xfrm>
            <a:off x="8472458" y="4668974"/>
            <a:ext cx="5487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Text and bullets">
  <p:cSld name="1_Title, Text and bulle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2479520871_0_1324"/>
          <p:cNvSpPr txBox="1">
            <a:spLocks noGrp="1"/>
          </p:cNvSpPr>
          <p:nvPr>
            <p:ph type="title"/>
          </p:nvPr>
        </p:nvSpPr>
        <p:spPr>
          <a:xfrm>
            <a:off x="575393" y="321866"/>
            <a:ext cx="65235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00" tIns="24100" rIns="48200" bIns="24100" anchor="ctr" anchorCtr="0">
            <a:noAutofit/>
          </a:bodyPr>
          <a:lstStyle>
            <a:lvl1pPr marR="0" lvl="0" algn="l" rtl="0">
              <a:lnSpc>
                <a:spcPct val="96296"/>
              </a:lnSpc>
              <a:spcBef>
                <a:spcPts val="0"/>
              </a:spcBef>
              <a:spcAft>
                <a:spcPts val="0"/>
              </a:spcAft>
              <a:buClr>
                <a:srgbClr val="0097DB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97D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g22479520871_0_1324"/>
          <p:cNvSpPr txBox="1">
            <a:spLocks noGrp="1"/>
          </p:cNvSpPr>
          <p:nvPr>
            <p:ph type="body" idx="1"/>
          </p:nvPr>
        </p:nvSpPr>
        <p:spPr>
          <a:xfrm>
            <a:off x="575254" y="1283912"/>
            <a:ext cx="7909800" cy="3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00" tIns="24100" rIns="48200" bIns="24100" anchor="t" anchorCtr="0">
            <a:noAutofit/>
          </a:bodyPr>
          <a:lstStyle>
            <a:lvl1pPr marL="457200" marR="0" lvl="0" indent="-330200" algn="l" rtl="0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29032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g22479520871_0_1324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l="-4456" t="55307" r="-2480" b="-4468"/>
          <a:stretch/>
        </p:blipFill>
        <p:spPr>
          <a:xfrm>
            <a:off x="1066800" y="4022725"/>
            <a:ext cx="2914089" cy="97136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trada capítulo turquesa">
  <p:cSld name="entrada capítulo turquesa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-4482" y="6537"/>
            <a:ext cx="9144000" cy="5149850"/>
          </a:xfrm>
          <a:prstGeom prst="rect">
            <a:avLst/>
          </a:prstGeom>
          <a:solidFill>
            <a:srgbClr val="6BAB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9"/>
          <p:cNvPicPr preferRelativeResize="0"/>
          <p:nvPr/>
        </p:nvPicPr>
        <p:blipFill rotWithShape="1">
          <a:blip r:embed="rId3">
            <a:alphaModFix/>
          </a:blip>
          <a:srcRect l="-4456" t="55307" r="-2480" b="-4468"/>
          <a:stretch/>
        </p:blipFill>
        <p:spPr>
          <a:xfrm>
            <a:off x="3657600" y="212725"/>
            <a:ext cx="18288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general ocre">
  <p:cSld name="diapositiva general ocr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chemeClr val="lt2">
              <a:alpha val="7843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0"/>
          <p:cNvSpPr/>
          <p:nvPr/>
        </p:nvSpPr>
        <p:spPr>
          <a:xfrm>
            <a:off x="3108389" y="4750970"/>
            <a:ext cx="6035611" cy="33855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0"/>
          <p:cNvSpPr/>
          <p:nvPr/>
        </p:nvSpPr>
        <p:spPr>
          <a:xfrm>
            <a:off x="0" y="4654742"/>
            <a:ext cx="5410200" cy="434783"/>
          </a:xfrm>
          <a:custGeom>
            <a:avLst/>
            <a:gdLst/>
            <a:ahLst/>
            <a:cxnLst/>
            <a:rect l="l" t="t" r="r" b="b"/>
            <a:pathLst>
              <a:path w="12192473" h="719209" extrusionOk="0">
                <a:moveTo>
                  <a:pt x="0" y="0"/>
                </a:moveTo>
                <a:lnTo>
                  <a:pt x="10991635" y="11017"/>
                </a:lnTo>
                <a:lnTo>
                  <a:pt x="12192473" y="719209"/>
                </a:lnTo>
                <a:lnTo>
                  <a:pt x="0" y="719209"/>
                </a:lnTo>
                <a:lnTo>
                  <a:pt x="0" y="0"/>
                </a:lnTo>
                <a:close/>
              </a:path>
            </a:pathLst>
          </a:custGeom>
          <a:solidFill>
            <a:srgbClr val="74B7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l="-4456" t="-6144" r="-2480" b="56983"/>
          <a:stretch/>
        </p:blipFill>
        <p:spPr>
          <a:xfrm>
            <a:off x="7162800" y="212725"/>
            <a:ext cx="18288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general blanca">
  <p:cSld name="diapositiva general blanca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3108389" y="4750970"/>
            <a:ext cx="6035611" cy="33855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1"/>
          <p:cNvSpPr/>
          <p:nvPr/>
        </p:nvSpPr>
        <p:spPr>
          <a:xfrm>
            <a:off x="0" y="4654742"/>
            <a:ext cx="5410200" cy="434783"/>
          </a:xfrm>
          <a:custGeom>
            <a:avLst/>
            <a:gdLst/>
            <a:ahLst/>
            <a:cxnLst/>
            <a:rect l="l" t="t" r="r" b="b"/>
            <a:pathLst>
              <a:path w="12192473" h="719209" extrusionOk="0">
                <a:moveTo>
                  <a:pt x="0" y="0"/>
                </a:moveTo>
                <a:lnTo>
                  <a:pt x="10991635" y="11017"/>
                </a:lnTo>
                <a:lnTo>
                  <a:pt x="12192473" y="719209"/>
                </a:lnTo>
                <a:lnTo>
                  <a:pt x="0" y="719209"/>
                </a:lnTo>
                <a:lnTo>
                  <a:pt x="0" y="0"/>
                </a:lnTo>
                <a:close/>
              </a:path>
            </a:pathLst>
          </a:custGeom>
          <a:solidFill>
            <a:srgbClr val="74B7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0515" y="136525"/>
            <a:ext cx="161713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crojas@ins.gov.co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image" Target="../media/image18.png"/><Relationship Id="rId4" Type="http://schemas.openxmlformats.org/officeDocument/2006/relationships/hyperlink" Target="mailto:paolarojasestevez@gmail.co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zuckerberg.zendesk.com/hc/en-us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22479520871_0_1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25" y="35225"/>
            <a:ext cx="1627300" cy="1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2479520871_0_1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225" y="3627399"/>
            <a:ext cx="1536703" cy="10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22479520871_0_1142"/>
          <p:cNvSpPr txBox="1"/>
          <p:nvPr/>
        </p:nvSpPr>
        <p:spPr>
          <a:xfrm>
            <a:off x="2628559" y="1159538"/>
            <a:ext cx="49389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CO" sz="34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EPIDEMIOLOGÍA GENÓMICA</a:t>
            </a:r>
            <a:endParaRPr sz="3400" b="1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" name="Google Shape;92;g22479520871_0_1142"/>
          <p:cNvSpPr txBox="1"/>
          <p:nvPr/>
        </p:nvSpPr>
        <p:spPr>
          <a:xfrm>
            <a:off x="3176084" y="728758"/>
            <a:ext cx="4101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>
                <a:solidFill>
                  <a:srgbClr val="57A7B3"/>
                </a:solidFill>
                <a:latin typeface="Calibri"/>
                <a:ea typeface="Calibri"/>
                <a:cs typeface="Calibri"/>
                <a:sym typeface="Calibri"/>
              </a:rPr>
              <a:t>Curso Teórico-Práctico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22479520871_0_1142"/>
          <p:cNvSpPr txBox="1"/>
          <p:nvPr/>
        </p:nvSpPr>
        <p:spPr>
          <a:xfrm>
            <a:off x="3047209" y="2509958"/>
            <a:ext cx="4101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>
                <a:solidFill>
                  <a:srgbClr val="57A7B3"/>
                </a:solidFill>
                <a:latin typeface="Calibri"/>
                <a:ea typeface="Calibri"/>
                <a:cs typeface="Calibri"/>
                <a:sym typeface="Calibri"/>
              </a:rPr>
              <a:t>UNA HERRAMIENTA PARA FORTALECER LA VIGILANCIA DE AGENTES INFECCIOSOS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g22479520871_0_1142"/>
          <p:cNvGrpSpPr/>
          <p:nvPr/>
        </p:nvGrpSpPr>
        <p:grpSpPr>
          <a:xfrm>
            <a:off x="2565525" y="3942225"/>
            <a:ext cx="6319095" cy="1051020"/>
            <a:chOff x="4640964" y="2215180"/>
            <a:chExt cx="4343618" cy="1051020"/>
          </a:xfrm>
        </p:grpSpPr>
        <p:sp>
          <p:nvSpPr>
            <p:cNvPr id="95" name="Google Shape;95;g22479520871_0_1142"/>
            <p:cNvSpPr txBox="1"/>
            <p:nvPr/>
          </p:nvSpPr>
          <p:spPr>
            <a:xfrm>
              <a:off x="4642382" y="2281355"/>
              <a:ext cx="4342200" cy="9848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CO" sz="1600" b="0" i="0" u="none" strike="noStrike" cap="none" dirty="0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Día 4: </a:t>
              </a:r>
              <a:r>
                <a:rPr lang="es-MX" sz="1600" b="1" i="1" dirty="0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Criterios de Estructuración y Validación de Calidad en la Filogenia (</a:t>
              </a:r>
              <a:r>
                <a:rPr lang="es-MX" sz="1600" b="1" i="1" dirty="0" err="1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Klebsiella</a:t>
              </a:r>
              <a:r>
                <a:rPr lang="es-MX" sz="1600" b="1" i="1" dirty="0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 pneumoniae)</a:t>
              </a:r>
              <a:endParaRPr sz="1600" b="1" i="1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CO" sz="1400" b="0" i="0" u="none" strike="noStrike" cap="none" dirty="0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Bogotá / Septiembre 26 del 2024</a:t>
              </a:r>
              <a:endParaRPr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6" name="Google Shape;96;g22479520871_0_1142"/>
            <p:cNvCxnSpPr/>
            <p:nvPr/>
          </p:nvCxnSpPr>
          <p:spPr>
            <a:xfrm rot="10800000" flipH="1">
              <a:off x="4640964" y="2215180"/>
              <a:ext cx="3838800" cy="11700"/>
            </a:xfrm>
            <a:prstGeom prst="straightConnector1">
              <a:avLst/>
            </a:prstGeom>
            <a:noFill/>
            <a:ln w="9525" cap="flat" cmpd="sng">
              <a:solidFill>
                <a:srgbClr val="43919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97" name="Google Shape;97;g22479520871_0_1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050" y="2298651"/>
            <a:ext cx="1678700" cy="2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048310F-1D89-EF21-D099-209AE04ED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72" y="460360"/>
            <a:ext cx="7757055" cy="4229129"/>
          </a:xfrm>
          <a:prstGeom prst="rect">
            <a:avLst/>
          </a:prstGeom>
        </p:spPr>
      </p:pic>
      <p:sp>
        <p:nvSpPr>
          <p:cNvPr id="119" name="Google Shape;119;g2247aeff703_0_5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s-CO"/>
              <a:t>10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532F0B-4073-6456-AD81-9B43F1D18CD6}"/>
              </a:ext>
            </a:extLst>
          </p:cNvPr>
          <p:cNvSpPr txBox="1"/>
          <p:nvPr/>
        </p:nvSpPr>
        <p:spPr>
          <a:xfrm>
            <a:off x="4484637" y="477675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dirty="0"/>
              <a:t>https://usegalaxy.org.au/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8A57961-58BA-759E-952F-D8AA1C45E261}"/>
              </a:ext>
            </a:extLst>
          </p:cNvPr>
          <p:cNvSpPr/>
          <p:nvPr/>
        </p:nvSpPr>
        <p:spPr>
          <a:xfrm>
            <a:off x="1524000" y="1794936"/>
            <a:ext cx="1524000" cy="2144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368F237-2A2D-ADF8-4451-03441CBA88CD}"/>
              </a:ext>
            </a:extLst>
          </p:cNvPr>
          <p:cNvSpPr/>
          <p:nvPr/>
        </p:nvSpPr>
        <p:spPr>
          <a:xfrm>
            <a:off x="1524000" y="3253321"/>
            <a:ext cx="1524000" cy="2144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161D4E1-46CB-22AE-89E2-2C4F96909322}"/>
              </a:ext>
            </a:extLst>
          </p:cNvPr>
          <p:cNvSpPr/>
          <p:nvPr/>
        </p:nvSpPr>
        <p:spPr>
          <a:xfrm>
            <a:off x="1524000" y="3958199"/>
            <a:ext cx="1524000" cy="2144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9214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479520871_0_1220"/>
          <p:cNvSpPr txBox="1"/>
          <p:nvPr/>
        </p:nvSpPr>
        <p:spPr>
          <a:xfrm>
            <a:off x="2775175" y="1555955"/>
            <a:ext cx="58320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s-CO" sz="4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Gracias</a:t>
            </a:r>
            <a:endParaRPr sz="4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CO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Contacto: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CO" sz="2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dprada@ins.gov.co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CO" sz="2600" u="sng" dirty="0">
                <a:solidFill>
                  <a:schemeClr val="hlink"/>
                </a:solidFill>
                <a:hlinkClick r:id="rId4"/>
              </a:rPr>
              <a:t>dpradacardozo</a:t>
            </a:r>
            <a:r>
              <a:rPr lang="es-CO" sz="2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@gmail.com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g22479520871_0_12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993130"/>
            <a:ext cx="2523100" cy="394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2479520871_0_12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625" y="35225"/>
            <a:ext cx="887349" cy="88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2479520871_0_12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65475" y="317851"/>
            <a:ext cx="543976" cy="3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2479520871_0_12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31950" y="399472"/>
            <a:ext cx="1344650" cy="225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479520871_0_1215"/>
          <p:cNvSpPr txBox="1"/>
          <p:nvPr/>
        </p:nvSpPr>
        <p:spPr>
          <a:xfrm>
            <a:off x="2599300" y="2201175"/>
            <a:ext cx="60780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CO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Algunas de las diapositivas usadas en esta presentación hacen parte del material disponible en Help Center de CZID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CO" sz="1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https://chanzuckerberg.zendesk.com/hc/en-us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g22479520871_0_12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93130"/>
            <a:ext cx="2523100" cy="394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2479520871_0_12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625" y="35225"/>
            <a:ext cx="887349" cy="88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2479520871_0_12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1675" y="317851"/>
            <a:ext cx="543976" cy="3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2479520871_0_12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4350" y="399472"/>
            <a:ext cx="1344650" cy="225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479520871_0_1120"/>
          <p:cNvSpPr txBox="1"/>
          <p:nvPr/>
        </p:nvSpPr>
        <p:spPr>
          <a:xfrm>
            <a:off x="215775" y="711825"/>
            <a:ext cx="8506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dirty="0">
                <a:solidFill>
                  <a:schemeClr val="dk1"/>
                </a:solidFill>
              </a:rPr>
              <a:t>Criterios de Estructuración y Validación de Calidad en la Filogenia (</a:t>
            </a:r>
            <a:r>
              <a:rPr lang="es-MX" sz="4000" i="1" dirty="0" err="1">
                <a:solidFill>
                  <a:schemeClr val="dk1"/>
                </a:solidFill>
              </a:rPr>
              <a:t>Klebsiella</a:t>
            </a:r>
            <a:r>
              <a:rPr lang="es-MX" sz="4000" i="1" dirty="0">
                <a:solidFill>
                  <a:schemeClr val="dk1"/>
                </a:solidFill>
              </a:rPr>
              <a:t> pneumoniae</a:t>
            </a:r>
            <a:r>
              <a:rPr lang="es-MX" sz="4000" dirty="0">
                <a:solidFill>
                  <a:schemeClr val="dk1"/>
                </a:solidFill>
              </a:rPr>
              <a:t>)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22479520871_0_1120"/>
          <p:cNvSpPr txBox="1"/>
          <p:nvPr/>
        </p:nvSpPr>
        <p:spPr>
          <a:xfrm>
            <a:off x="2870650" y="2857100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Diego Prada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M.Sc</a:t>
            </a:r>
            <a:r>
              <a:rPr lang="es-CO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Microbiología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Grupo </a:t>
            </a:r>
            <a:r>
              <a:rPr lang="es-MX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Microbiología Instituto Nacional de Salud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g22479520871_0_1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25" y="35225"/>
            <a:ext cx="887349" cy="88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2479520871_0_11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5475" y="317851"/>
            <a:ext cx="543976" cy="3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2479520871_0_1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1950" y="399472"/>
            <a:ext cx="1344650" cy="225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47aeff703_0_5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s-CO"/>
              <a:t>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112B98B-1473-0515-F8CD-1108DA0F8877}"/>
              </a:ext>
            </a:extLst>
          </p:cNvPr>
          <p:cNvSpPr txBox="1"/>
          <p:nvPr/>
        </p:nvSpPr>
        <p:spPr>
          <a:xfrm>
            <a:off x="658470" y="615104"/>
            <a:ext cx="799253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1" dirty="0"/>
              <a:t>Métodos de Construcción de Árboles Filogenéticos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Métodos utilizados: </a:t>
            </a:r>
          </a:p>
          <a:p>
            <a:pPr algn="just"/>
            <a:endParaRPr lang="es-MX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Máxima parsimonia: inferencia de relaciones filogenéticas con base en la </a:t>
            </a:r>
            <a:r>
              <a:rPr lang="es-MX" u="sng" dirty="0"/>
              <a:t>cantidad mínima de cambios evolutivos </a:t>
            </a:r>
            <a:r>
              <a:rPr lang="es-MX" dirty="0"/>
              <a:t>necesarios.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 err="1"/>
              <a:t>Neighbor-Joining</a:t>
            </a:r>
            <a:r>
              <a:rPr lang="es-MX" dirty="0"/>
              <a:t>: método rápido y eficiente para construir árboles filogenéticos basado en </a:t>
            </a:r>
            <a:r>
              <a:rPr lang="es-MX" u="sng" dirty="0"/>
              <a:t>distancias entre secuencias</a:t>
            </a:r>
            <a:r>
              <a:rPr lang="es-MX" dirty="0"/>
              <a:t>. Es uno de los métodos más utilizados en filogenia debido a su simplicidad computacional y la rapidez con la que puede generar un árbol.</a:t>
            </a:r>
          </a:p>
          <a:p>
            <a:pPr algn="just"/>
            <a:endParaRPr lang="es-MX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Máxima verosimilitud: este método toma en cuenta un modelo explícito de evolución. Selecciona el </a:t>
            </a:r>
            <a:r>
              <a:rPr lang="es-MX" u="sng" dirty="0"/>
              <a:t>árbol filogenético que maximiza la probabilidad de observar los datos moleculares dados ciertos parámetros evolutivos</a:t>
            </a:r>
            <a:r>
              <a:rPr lang="es-MX" dirty="0"/>
              <a:t>.</a:t>
            </a:r>
          </a:p>
          <a:p>
            <a:pPr algn="just"/>
            <a:endParaRPr lang="es-MX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Métodos bayesianos: inferencia de relaciones evolutivas basada en modelos probabilísticos. A diferencia de otros enfoques, los métodos bayesianos permiten </a:t>
            </a:r>
            <a:r>
              <a:rPr lang="es-MX" u="sng" dirty="0"/>
              <a:t>incorporar información previa (prior) y generar distribuciones de probabilidad completas de los árboles filogenéticos</a:t>
            </a:r>
            <a:r>
              <a:rPr lang="es-MX" dirty="0"/>
              <a:t>, en lugar de solo buscar el árbol más probable.</a:t>
            </a:r>
          </a:p>
          <a:p>
            <a:endParaRPr lang="es-MX" dirty="0"/>
          </a:p>
          <a:p>
            <a:endParaRPr lang="es-MX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47aeff703_0_5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s-CO"/>
              <a:t>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112B98B-1473-0515-F8CD-1108DA0F8877}"/>
              </a:ext>
            </a:extLst>
          </p:cNvPr>
          <p:cNvSpPr txBox="1"/>
          <p:nvPr/>
        </p:nvSpPr>
        <p:spPr>
          <a:xfrm>
            <a:off x="658470" y="615104"/>
            <a:ext cx="7992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 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59DF407E-4BC9-AC1D-CDD6-3A914E569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090103"/>
              </p:ext>
            </p:extLst>
          </p:nvPr>
        </p:nvGraphicFramePr>
        <p:xfrm>
          <a:off x="711386" y="1334346"/>
          <a:ext cx="7886700" cy="32004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413082397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73086241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3377392875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441094835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32995304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O" b="1" dirty="0"/>
                        <a:t>Criterio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b="1" dirty="0"/>
                        <a:t>Parsimonia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b="1" dirty="0" err="1"/>
                        <a:t>Neighbor-Joining</a:t>
                      </a:r>
                      <a:endParaRPr lang="es-CO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b="1" dirty="0"/>
                        <a:t>Máxima Verosimilitud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b="1" dirty="0"/>
                        <a:t>Bayesiano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9715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 b="1" dirty="0"/>
                        <a:t>Datos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Morfológicos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Moleculares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Moleculares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Moleculares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25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 b="1" dirty="0"/>
                        <a:t>Tamaño de datos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Pequeños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Medianos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Medianos a grandes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Grandes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2586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 b="1"/>
                        <a:t>Complejidad del modelo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Baja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Baja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Alta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753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 b="1"/>
                        <a:t>Medida de incertidumbre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Bootstrap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Distribución posterior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08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 b="1"/>
                        <a:t>Recurso computacional</a:t>
                      </a:r>
                      <a:endParaRPr lang="es-CO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Bajo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Bajo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Medio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Alto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727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 b="1" dirty="0"/>
                        <a:t>Velocidad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Rápido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Rápido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Lento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Muy lento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339159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8F2A8AE7-9847-0EF1-D235-470D9309BE38}"/>
              </a:ext>
            </a:extLst>
          </p:cNvPr>
          <p:cNvSpPr txBox="1"/>
          <p:nvPr/>
        </p:nvSpPr>
        <p:spPr>
          <a:xfrm>
            <a:off x="658470" y="615104"/>
            <a:ext cx="7992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Criterios para seleccionar el método adecuado: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95161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47aeff703_0_5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s-CO"/>
              <a:t>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112B98B-1473-0515-F8CD-1108DA0F8877}"/>
              </a:ext>
            </a:extLst>
          </p:cNvPr>
          <p:cNvSpPr txBox="1"/>
          <p:nvPr/>
        </p:nvSpPr>
        <p:spPr>
          <a:xfrm>
            <a:off x="635892" y="381333"/>
            <a:ext cx="833877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Modelos Evolutivos</a:t>
            </a:r>
          </a:p>
          <a:p>
            <a:endParaRPr lang="es-MX" b="1" dirty="0"/>
          </a:p>
          <a:p>
            <a:r>
              <a:rPr lang="es-MX" dirty="0"/>
              <a:t>Importancia de los modelos evolutivos: describen cómo evolucionan las secuencias a lo largo del tiempo. Es fundamental seleccionar un modelo evolutivo que describa adecuadamente el proceso de sustitución de nucleótidos o aminoácidos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Modelos de sustitución de nucleotídicos: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Tx/>
              <a:buChar char="-"/>
            </a:pPr>
            <a:r>
              <a:rPr lang="es-MX" dirty="0" err="1"/>
              <a:t>Jukes</a:t>
            </a:r>
            <a:r>
              <a:rPr lang="es-MX" dirty="0"/>
              <a:t>-Cantor (JC69): Asume que todas las sustituciones de </a:t>
            </a:r>
            <a:r>
              <a:rPr lang="es-MX" dirty="0" err="1"/>
              <a:t>nt</a:t>
            </a:r>
            <a:r>
              <a:rPr lang="es-MX" dirty="0"/>
              <a:t> ocurren con la misma probabilidad</a:t>
            </a:r>
          </a:p>
          <a:p>
            <a:pPr marL="285750" indent="-285750">
              <a:buFontTx/>
              <a:buChar char="-"/>
            </a:pPr>
            <a:endParaRPr lang="es-MX" dirty="0"/>
          </a:p>
          <a:p>
            <a:pPr marL="285750" indent="-285750">
              <a:buFontTx/>
              <a:buChar char="-"/>
            </a:pPr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marL="285750" indent="-285750">
              <a:buFontTx/>
              <a:buChar char="-"/>
            </a:pPr>
            <a:r>
              <a:rPr lang="es-MX" dirty="0"/>
              <a:t>Kimura (K80): Distingue entre transiciones y transversiones, asignando diferentes tasas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7458003-53E2-DCC3-FE7F-6415E9BFFE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057" b="29848"/>
          <a:stretch/>
        </p:blipFill>
        <p:spPr>
          <a:xfrm>
            <a:off x="5700888" y="3962454"/>
            <a:ext cx="1693623" cy="11227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18F8C3B-4F2A-7755-21A7-1F16A8F843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532" b="29848"/>
          <a:stretch/>
        </p:blipFill>
        <p:spPr>
          <a:xfrm>
            <a:off x="5700888" y="2574925"/>
            <a:ext cx="1872098" cy="112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61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47aeff703_0_5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s-CO"/>
              <a:t>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112B98B-1473-0515-F8CD-1108DA0F8877}"/>
              </a:ext>
            </a:extLst>
          </p:cNvPr>
          <p:cNvSpPr txBox="1"/>
          <p:nvPr/>
        </p:nvSpPr>
        <p:spPr>
          <a:xfrm>
            <a:off x="635892" y="381333"/>
            <a:ext cx="8338774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Modelos Evolutivos</a:t>
            </a:r>
          </a:p>
          <a:p>
            <a:endParaRPr lang="es-MX" b="1" dirty="0"/>
          </a:p>
          <a:p>
            <a:pPr marL="285750" indent="-285750">
              <a:buFontTx/>
              <a:buChar char="-"/>
            </a:pPr>
            <a:r>
              <a:rPr lang="es-MX" dirty="0" err="1"/>
              <a:t>Hasegawa</a:t>
            </a:r>
            <a:r>
              <a:rPr lang="es-MX" dirty="0"/>
              <a:t>, </a:t>
            </a:r>
            <a:r>
              <a:rPr lang="es-MX" dirty="0" err="1"/>
              <a:t>Kishino</a:t>
            </a:r>
            <a:r>
              <a:rPr lang="es-MX" dirty="0"/>
              <a:t> y </a:t>
            </a:r>
            <a:r>
              <a:rPr lang="es-MX" dirty="0" err="1"/>
              <a:t>Yano</a:t>
            </a:r>
            <a:r>
              <a:rPr lang="es-MX" dirty="0"/>
              <a:t> (HKY85): Similar a K80 pero incluye diferencias en las frecuencias de </a:t>
            </a:r>
            <a:r>
              <a:rPr lang="es-MX" dirty="0" err="1"/>
              <a:t>nt</a:t>
            </a:r>
            <a:endParaRPr lang="es-MX" dirty="0"/>
          </a:p>
          <a:p>
            <a:pPr marL="285750" indent="-285750">
              <a:buFontTx/>
              <a:buChar char="-"/>
            </a:pPr>
            <a:endParaRPr lang="es-MX" dirty="0"/>
          </a:p>
          <a:p>
            <a:pPr marL="285750" indent="-285750">
              <a:buFontTx/>
              <a:buChar char="-"/>
            </a:pPr>
            <a:endParaRPr lang="es-MX" dirty="0"/>
          </a:p>
          <a:p>
            <a:pPr marL="285750" indent="-285750">
              <a:buFontTx/>
              <a:buChar char="-"/>
            </a:pPr>
            <a:endParaRPr lang="es-MX" dirty="0"/>
          </a:p>
          <a:p>
            <a:pPr marL="285750" indent="-285750">
              <a:buFontTx/>
              <a:buChar char="-"/>
            </a:pPr>
            <a:endParaRPr lang="es-MX" dirty="0"/>
          </a:p>
          <a:p>
            <a:pPr marL="285750" indent="-285750">
              <a:buFontTx/>
              <a:buChar char="-"/>
            </a:pPr>
            <a:endParaRPr lang="es-MX" dirty="0"/>
          </a:p>
          <a:p>
            <a:endParaRPr lang="es-MX" dirty="0"/>
          </a:p>
          <a:p>
            <a:pPr marL="285750" indent="-285750">
              <a:buFontTx/>
              <a:buChar char="-"/>
            </a:pPr>
            <a:r>
              <a:rPr lang="es-MX" dirty="0"/>
              <a:t>General Time Reversible (GTR): Permite diferentes tasas de sustitución para cada cambio de </a:t>
            </a:r>
            <a:r>
              <a:rPr lang="es-MX" dirty="0" err="1"/>
              <a:t>nt</a:t>
            </a:r>
            <a:endParaRPr lang="es-MX" dirty="0"/>
          </a:p>
          <a:p>
            <a:pPr marL="285750" indent="-285750">
              <a:buFontTx/>
              <a:buChar char="-"/>
            </a:pPr>
            <a:endParaRPr lang="es-MX" dirty="0"/>
          </a:p>
          <a:p>
            <a:pPr marL="285750" indent="-285750">
              <a:buFontTx/>
              <a:buChar char="-"/>
            </a:pPr>
            <a:endParaRPr lang="es-MX" dirty="0"/>
          </a:p>
          <a:p>
            <a:pPr marL="285750" indent="-285750">
              <a:buFontTx/>
              <a:buChar char="-"/>
            </a:pPr>
            <a:endParaRPr lang="es-MX" dirty="0"/>
          </a:p>
          <a:p>
            <a:pPr marL="285750" indent="-285750">
              <a:buFontTx/>
              <a:buChar char="-"/>
            </a:pPr>
            <a:endParaRPr lang="es-MX" dirty="0"/>
          </a:p>
          <a:p>
            <a:pPr marL="285750" indent="-285750">
              <a:buFontTx/>
              <a:buChar char="-"/>
            </a:pPr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Modelos de sustitución de aminoacídicos: JTT, WAG, </a:t>
            </a:r>
            <a:r>
              <a:rPr lang="es-MX" dirty="0" err="1"/>
              <a:t>Dayhoff</a:t>
            </a:r>
            <a:r>
              <a:rPr lang="es-MX" dirty="0"/>
              <a:t>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DD3D26-8251-5CAE-18A1-68B132AA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679" y="1204457"/>
            <a:ext cx="1984077" cy="9928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1CCFF9-FD37-0A72-182F-E64C48C8E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679" y="2609085"/>
            <a:ext cx="2139839" cy="115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33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47aeff703_0_5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s-CO"/>
              <a:t>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112B98B-1473-0515-F8CD-1108DA0F8877}"/>
              </a:ext>
            </a:extLst>
          </p:cNvPr>
          <p:cNvSpPr txBox="1"/>
          <p:nvPr/>
        </p:nvSpPr>
        <p:spPr>
          <a:xfrm>
            <a:off x="658470" y="615104"/>
            <a:ext cx="799253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Validación de Calidad del Árbol Filogenético</a:t>
            </a:r>
          </a:p>
          <a:p>
            <a:endParaRPr lang="es-MX" b="1" dirty="0"/>
          </a:p>
          <a:p>
            <a:endParaRPr lang="es-MX" b="1" dirty="0"/>
          </a:p>
          <a:p>
            <a:r>
              <a:rPr lang="es-MX" dirty="0"/>
              <a:t>Bootstrap: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Método estadístico de </a:t>
            </a:r>
            <a:r>
              <a:rPr lang="es-MX" dirty="0" err="1"/>
              <a:t>remuestreo</a:t>
            </a:r>
            <a:r>
              <a:rPr lang="es-MX" dirty="0"/>
              <a:t> para evaluar la robustez de los nodos.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Valor de soporte: porcentaje que indica la confiabilidad de las ramas &gt;70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endParaRPr lang="es-MX" dirty="0"/>
          </a:p>
          <a:p>
            <a:r>
              <a:rPr lang="es-MX" dirty="0" err="1"/>
              <a:t>Likelihood</a:t>
            </a:r>
            <a:r>
              <a:rPr lang="es-MX" dirty="0"/>
              <a:t> Ratio Test (LRT):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Comparación entre modelos alternativos para evaluar cuál se ajusta mejor a los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r>
              <a:rPr lang="es-MX" dirty="0"/>
              <a:t>Comparación con Filogenias Previas: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Contrastar con estudios anteriores para verificar consistencia.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98182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47aeff703_0_5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s-CO"/>
              <a:t>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112B98B-1473-0515-F8CD-1108DA0F8877}"/>
              </a:ext>
            </a:extLst>
          </p:cNvPr>
          <p:cNvSpPr txBox="1"/>
          <p:nvPr/>
        </p:nvSpPr>
        <p:spPr>
          <a:xfrm>
            <a:off x="658470" y="381333"/>
            <a:ext cx="799253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1" dirty="0"/>
              <a:t>Herramientas para Validación</a:t>
            </a:r>
          </a:p>
          <a:p>
            <a:pPr algn="just"/>
            <a:endParaRPr lang="es-MX" b="1" dirty="0"/>
          </a:p>
          <a:p>
            <a:pPr algn="just"/>
            <a:r>
              <a:rPr lang="es-MX" dirty="0"/>
              <a:t>Software Filogenético: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PAUP, </a:t>
            </a:r>
            <a:r>
              <a:rPr lang="es-MX" dirty="0" err="1"/>
              <a:t>MrBayes</a:t>
            </a:r>
            <a:r>
              <a:rPr lang="es-MX" dirty="0"/>
              <a:t>, </a:t>
            </a:r>
            <a:r>
              <a:rPr lang="es-MX" dirty="0" err="1"/>
              <a:t>RAxML</a:t>
            </a:r>
            <a:r>
              <a:rPr lang="es-MX" dirty="0"/>
              <a:t>, IQ-TREE, </a:t>
            </a:r>
            <a:r>
              <a:rPr lang="es-MX" dirty="0" err="1"/>
              <a:t>PhyML</a:t>
            </a:r>
            <a:r>
              <a:rPr lang="es-MX" dirty="0"/>
              <a:t>, </a:t>
            </a:r>
            <a:r>
              <a:rPr lang="es-MX" dirty="0" err="1"/>
              <a:t>FastTree</a:t>
            </a:r>
            <a:r>
              <a:rPr lang="es-MX" dirty="0"/>
              <a:t>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Evaluación visual: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Programas para visualizar árboles: </a:t>
            </a:r>
            <a:r>
              <a:rPr lang="es-MX" dirty="0" err="1"/>
              <a:t>FigTree</a:t>
            </a:r>
            <a:r>
              <a:rPr lang="es-MX" dirty="0"/>
              <a:t>, </a:t>
            </a:r>
            <a:r>
              <a:rPr lang="es-MX" dirty="0" err="1"/>
              <a:t>Dendroscope</a:t>
            </a:r>
            <a:r>
              <a:rPr lang="es-MX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Importancia de una interpretación visual clara para validar la topología.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dirty="0"/>
          </a:p>
          <a:p>
            <a:pPr algn="just"/>
            <a:r>
              <a:rPr lang="es-MX" b="1" dirty="0"/>
              <a:t>Consideraciones Críticas y Limitaciones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Fuentes de error: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 err="1"/>
              <a:t>Homoplasia</a:t>
            </a:r>
            <a:r>
              <a:rPr lang="es-MX" dirty="0"/>
              <a:t>: convergencia evolutiva que puede confundir las relaciones.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Saturación de secuencias: cuando las mutaciones múltiples se superponen.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 err="1"/>
              <a:t>Politomia</a:t>
            </a:r>
            <a:r>
              <a:rPr lang="es-MX" dirty="0"/>
              <a:t>: ramificación inusual, 3 o más linajes a partir de un nodo.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Cuidado en la interpretación de los árboles: los árboles filogenéticos son hipótesis, no verdades absolutas.</a:t>
            </a:r>
          </a:p>
          <a:p>
            <a:pPr algn="just"/>
            <a:r>
              <a:rPr lang="es-MX" dirty="0"/>
              <a:t>La importancia de una filogenia bien estructurada y validada para entender la evolución y la diversidad biológica.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07366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47aeff703_0_5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s-CO"/>
              <a:t>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459503-2CED-2C45-9A1F-32277F984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69" y="493422"/>
            <a:ext cx="6173061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5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645</Words>
  <Application>Microsoft Office PowerPoint</Application>
  <PresentationFormat>Personalizado</PresentationFormat>
  <Paragraphs>150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Roboto Mono</vt:lpstr>
      <vt:lpstr>Arial</vt:lpstr>
      <vt:lpstr>Calibri</vt:lpstr>
      <vt:lpstr>Helvetica Neue</vt:lpstr>
      <vt:lpstr>Helvetica Neue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Ana Matilde Rodriguez Becerra</dc:creator>
  <cp:lastModifiedBy>Diego Prada</cp:lastModifiedBy>
  <cp:revision>14</cp:revision>
  <dcterms:created xsi:type="dcterms:W3CDTF">2023-05-30T13:49:55Z</dcterms:created>
  <dcterms:modified xsi:type="dcterms:W3CDTF">2024-09-26T17:51:37Z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2023-05-30T00:00:00Z</vt:filetime>
  </property>
  <property fmtid="{D5CDD505-2E9C-101B-9397-08002B2CF9AE}" pid="3" name="Creator">
    <vt:lpwstr>Adobe InDesign 15.1 (Macintosh)</vt:lpwstr>
  </property>
  <property fmtid="{D5CDD505-2E9C-101B-9397-08002B2CF9AE}" pid="4" name="LastSaved">
    <vt:filetime>2023-05-30T00:00:00Z</vt:filetime>
  </property>
  <property fmtid="{D5CDD505-2E9C-101B-9397-08002B2CF9AE}" pid="5" name="Producer">
    <vt:lpwstr>Adobe PDF Library 15.0</vt:lpwstr>
  </property>
  <property fmtid="{D5CDD505-2E9C-101B-9397-08002B2CF9AE}" pid="6" name="ContentTypeId">
    <vt:lpwstr>0x010100F6B9ECF0223A2846BE5B0D1FEF5C8D7B</vt:lpwstr>
  </property>
  <property fmtid="{D5CDD505-2E9C-101B-9397-08002B2CF9AE}" pid="7" name="MediaServiceImageTags">
    <vt:lpwstr/>
  </property>
</Properties>
</file>